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Montserrat Medium"/>
      <p:regular r:id="rId16"/>
      <p:bold r:id="rId17"/>
      <p:italic r:id="rId18"/>
      <p:boldItalic r:id="rId19"/>
    </p:embeddedFont>
    <p:embeddedFont>
      <p:font typeface="Montserrat ExtraBold"/>
      <p:bold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ExtraBold-bold.fntdata"/><Relationship Id="rId21" Type="http://schemas.openxmlformats.org/officeDocument/2006/relationships/font" Target="fonts/MontserratExtra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MontserratMedium-bold.fntdata"/><Relationship Id="rId16" Type="http://schemas.openxmlformats.org/officeDocument/2006/relationships/font" Target="fonts/MontserratMedium-regular.fntdata"/><Relationship Id="rId19" Type="http://schemas.openxmlformats.org/officeDocument/2006/relationships/font" Target="fonts/MontserratMedium-boldItalic.fntdata"/><Relationship Id="rId18" Type="http://schemas.openxmlformats.org/officeDocument/2006/relationships/font" Target="fonts/MontserratMedium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c177b98cf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ec177b98cf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c177b98cf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ec177b98cf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c177b98cf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c177b98cf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c177b98cf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ec177b98cf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c177b98cf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c177b98cf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56" name="Google Shape;5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3278924" y="414049"/>
            <a:ext cx="7626550" cy="288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5400000">
            <a:off x="4822413" y="-351912"/>
            <a:ext cx="9309800" cy="352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20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/>
          <p:nvPr>
            <p:ph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2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3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1"/>
          <p:cNvSpPr txBox="1"/>
          <p:nvPr>
            <p:ph idx="4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5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6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idx="7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8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2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22"/>
          <p:cNvSpPr txBox="1"/>
          <p:nvPr>
            <p:ph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2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8" name="Google Shape;98;p22"/>
          <p:cNvSpPr txBox="1"/>
          <p:nvPr>
            <p:ph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2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24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4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24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24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24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4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4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4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4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4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25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5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6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6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6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6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6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6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6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28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9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30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" name="Google Shape;144;p31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5" name="Google Shape;145;p31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b="0" i="0" lang="en-GB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b="0" i="0" lang="en-GB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b="0" i="0" lang="en-GB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-GB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8" name="Google Shape;148;p32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3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1" name="Google Shape;151;p33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34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34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45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9411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4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0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4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5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6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b="0" i="0" sz="2800" u="none" cap="none" strike="noStrik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19462" y="122249"/>
            <a:ext cx="827889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113150" y="4525425"/>
            <a:ext cx="25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GB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 </a:t>
            </a:r>
            <a:r>
              <a:rPr b="1" i="0" lang="en-GB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</a:t>
            </a:r>
            <a:r>
              <a:rPr b="1" i="0" lang="en-GB" sz="1400" u="sng" cap="none" strike="noStrike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dataisgood</a:t>
            </a:r>
            <a:r>
              <a:rPr b="1" i="0" lang="en-GB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.com</a:t>
            </a:r>
            <a:endParaRPr b="1" i="0" sz="1400" u="sng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6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JQuery syntax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7"/>
          <p:cNvSpPr txBox="1"/>
          <p:nvPr>
            <p:ph idx="1" type="body"/>
          </p:nvPr>
        </p:nvSpPr>
        <p:spPr>
          <a:xfrm>
            <a:off x="727525" y="1165325"/>
            <a:ext cx="4946400" cy="31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 $(</a:t>
            </a:r>
            <a:r>
              <a:rPr i="1"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selector</a:t>
            </a: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).</a:t>
            </a:r>
            <a:r>
              <a:rPr i="1"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action</a:t>
            </a: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()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$ sign to define/access jQuery.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(</a:t>
            </a:r>
            <a:r>
              <a:rPr i="1"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selector</a:t>
            </a: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) to "query (or find)" HTML elements.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jQuery </a:t>
            </a:r>
            <a:r>
              <a:rPr i="1"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action</a:t>
            </a: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() to be performed on the element(s).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7" name="Google Shape;167;p37"/>
          <p:cNvSpPr txBox="1"/>
          <p:nvPr>
            <p:ph type="title"/>
          </p:nvPr>
        </p:nvSpPr>
        <p:spPr>
          <a:xfrm>
            <a:off x="647175" y="424925"/>
            <a:ext cx="5735700" cy="5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Syntax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/>
          <p:nvPr>
            <p:ph idx="1" type="body"/>
          </p:nvPr>
        </p:nvSpPr>
        <p:spPr>
          <a:xfrm>
            <a:off x="897450" y="1191300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$(this).hide()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$("p").hide()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$(".test").hide()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class="test".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$("#test").hide()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id="test".</a:t>
            </a:r>
            <a:endParaRPr sz="1800"/>
          </a:p>
        </p:txBody>
      </p:sp>
      <p:sp>
        <p:nvSpPr>
          <p:cNvPr id="173" name="Google Shape;173;p38"/>
          <p:cNvSpPr txBox="1"/>
          <p:nvPr>
            <p:ph type="title"/>
          </p:nvPr>
        </p:nvSpPr>
        <p:spPr>
          <a:xfrm>
            <a:off x="687350" y="455050"/>
            <a:ext cx="57357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9"/>
          <p:cNvSpPr txBox="1"/>
          <p:nvPr>
            <p:ph idx="1" type="body"/>
          </p:nvPr>
        </p:nvSpPr>
        <p:spPr>
          <a:xfrm>
            <a:off x="727550" y="1639175"/>
            <a:ext cx="5591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$(document).ready(function(){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i="1"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// jQuery methods go here…</a:t>
            </a:r>
            <a:endParaRPr i="1"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});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Running before the document is finished loading.</a:t>
            </a:r>
            <a:endParaRPr sz="1800"/>
          </a:p>
        </p:txBody>
      </p:sp>
      <p:sp>
        <p:nvSpPr>
          <p:cNvPr id="179" name="Google Shape;179;p39"/>
          <p:cNvSpPr txBox="1"/>
          <p:nvPr>
            <p:ph type="title"/>
          </p:nvPr>
        </p:nvSpPr>
        <p:spPr>
          <a:xfrm>
            <a:off x="486450" y="445025"/>
            <a:ext cx="7098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JQuery methods inside document.ready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0"/>
          <p:cNvSpPr txBox="1"/>
          <p:nvPr>
            <p:ph idx="1" type="body"/>
          </p:nvPr>
        </p:nvSpPr>
        <p:spPr>
          <a:xfrm>
            <a:off x="717500" y="1428225"/>
            <a:ext cx="44460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Trying to hide an element</a:t>
            </a: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 that is not created</a:t>
            </a: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Trying to get the size of an image that is not loaded.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5" name="Google Shape;185;p40"/>
          <p:cNvSpPr txBox="1"/>
          <p:nvPr>
            <p:ph type="title"/>
          </p:nvPr>
        </p:nvSpPr>
        <p:spPr>
          <a:xfrm>
            <a:off x="543850" y="445025"/>
            <a:ext cx="5735700" cy="5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Examples of action that can fail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1"/>
          <p:cNvSpPr txBox="1"/>
          <p:nvPr>
            <p:ph idx="1" type="body"/>
          </p:nvPr>
        </p:nvSpPr>
        <p:spPr>
          <a:xfrm>
            <a:off x="677300" y="1468400"/>
            <a:ext cx="4946400" cy="17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$(function(){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  </a:t>
            </a:r>
            <a:r>
              <a:rPr i="1"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// jQuery methods go here...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-GB" sz="1800">
                <a:latin typeface="Montserrat Medium"/>
                <a:ea typeface="Montserrat Medium"/>
                <a:cs typeface="Montserrat Medium"/>
                <a:sym typeface="Montserrat Medium"/>
              </a:rPr>
              <a:t>});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91" name="Google Shape;191;p41"/>
          <p:cNvSpPr txBox="1"/>
          <p:nvPr>
            <p:ph type="title"/>
          </p:nvPr>
        </p:nvSpPr>
        <p:spPr>
          <a:xfrm>
            <a:off x="431950" y="414900"/>
            <a:ext cx="71325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Short Method - Document Ready Event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